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AD168-02DF-44D9-A9DA-99AFA3E6B3D5}" type="datetimeFigureOut">
              <a:rPr lang="es-ES" smtClean="0"/>
              <a:t>15/01/2021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D724E-D4A1-40E6-86BC-3148AFC73B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951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5" y="2514601"/>
            <a:ext cx="8915399" cy="2262781"/>
          </a:xfrm>
        </p:spPr>
        <p:txBody>
          <a:bodyPr anchor="b">
            <a:normAutofit/>
          </a:bodyPr>
          <a:lstStyle>
            <a:lvl1pPr>
              <a:defRPr sz="511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5" y="4777380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33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6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3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6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33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66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91F19692-6641-41C4-B66C-909082B94A8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541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7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54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33334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2pPr>
            <a:lvl3pPr marL="866668" indent="0">
              <a:buNone/>
              <a:defRPr sz="1516">
                <a:solidFill>
                  <a:schemeClr val="tx1">
                    <a:tint val="75000"/>
                  </a:schemeClr>
                </a:solidFill>
              </a:defRPr>
            </a:lvl3pPr>
            <a:lvl4pPr marL="1300002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4pPr>
            <a:lvl5pPr marL="1733337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5pPr>
            <a:lvl6pPr marL="2166671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6pPr>
            <a:lvl7pPr marL="2600005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7pPr>
            <a:lvl8pPr marL="3033339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8pPr>
            <a:lvl9pPr marL="3466673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0CB25855-2375-425E-91BC-C8CCFEF7C02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68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54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51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3334" indent="0">
              <a:buFontTx/>
              <a:buNone/>
              <a:defRPr/>
            </a:lvl2pPr>
            <a:lvl3pPr marL="866668" indent="0">
              <a:buFontTx/>
              <a:buNone/>
              <a:defRPr/>
            </a:lvl3pPr>
            <a:lvl4pPr marL="1300002" indent="0">
              <a:buFontTx/>
              <a:buNone/>
              <a:defRPr/>
            </a:lvl4pPr>
            <a:lvl5pPr marL="1733337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7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33334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2pPr>
            <a:lvl3pPr marL="866668" indent="0">
              <a:buNone/>
              <a:defRPr sz="1516">
                <a:solidFill>
                  <a:schemeClr val="tx1">
                    <a:tint val="75000"/>
                  </a:schemeClr>
                </a:solidFill>
              </a:defRPr>
            </a:lvl3pPr>
            <a:lvl4pPr marL="1300002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4pPr>
            <a:lvl5pPr marL="1733337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5pPr>
            <a:lvl6pPr marL="2166671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6pPr>
            <a:lvl7pPr marL="2600005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7pPr>
            <a:lvl8pPr marL="3033339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8pPr>
            <a:lvl9pPr marL="3466673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CEA6C43E-F697-49FC-BBBA-EC6D01ECF94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86665" tIns="43333" rIns="86665" bIns="43333" rtlCol="0" anchor="ctr">
            <a:noAutofit/>
          </a:bodyPr>
          <a:lstStyle/>
          <a:p>
            <a:pPr marL="0" marR="0" lvl="0" indent="0" algn="l" defTabSz="8666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82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7"/>
            <a:ext cx="609600" cy="584776"/>
          </a:xfrm>
          <a:prstGeom prst="rect">
            <a:avLst/>
          </a:prstGeom>
        </p:spPr>
        <p:txBody>
          <a:bodyPr vert="horz" lIns="86665" tIns="43333" rIns="86665" bIns="43333" rtlCol="0" anchor="ctr">
            <a:noAutofit/>
          </a:bodyPr>
          <a:lstStyle/>
          <a:p>
            <a:pPr marL="0" marR="0" lvl="0" indent="0" algn="l" defTabSz="8666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82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500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54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1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6029F926-B2AE-4140-8D35-150253FD29FD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293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54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1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75">
                <a:solidFill>
                  <a:schemeClr val="accent1"/>
                </a:solidFill>
              </a:defRPr>
            </a:lvl1pPr>
            <a:lvl2pPr marL="433334" indent="0">
              <a:buFontTx/>
              <a:buNone/>
              <a:defRPr/>
            </a:lvl2pPr>
            <a:lvl3pPr marL="866668" indent="0">
              <a:buFontTx/>
              <a:buNone/>
              <a:defRPr/>
            </a:lvl3pPr>
            <a:lvl4pPr marL="1300002" indent="0">
              <a:buFontTx/>
              <a:buNone/>
              <a:defRPr/>
            </a:lvl4pPr>
            <a:lvl5pPr marL="1733337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1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E4C529D9-B297-4003-BDCF-BA5EE27010FC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86665" tIns="43333" rIns="86665" bIns="43333" rtlCol="0" anchor="ctr">
            <a:noAutofit/>
          </a:bodyPr>
          <a:lstStyle/>
          <a:p>
            <a:pPr marL="0" marR="0" lvl="0" indent="0" algn="l" defTabSz="8666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82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7"/>
            <a:ext cx="609600" cy="584776"/>
          </a:xfrm>
          <a:prstGeom prst="rect">
            <a:avLst/>
          </a:prstGeom>
        </p:spPr>
        <p:txBody>
          <a:bodyPr vert="horz" lIns="86665" tIns="43333" rIns="86665" bIns="43333" rtlCol="0" anchor="ctr">
            <a:noAutofit/>
          </a:bodyPr>
          <a:lstStyle/>
          <a:p>
            <a:pPr marL="0" marR="0" lvl="0" indent="0" algn="l" defTabSz="8666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82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4062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54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1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75">
                <a:solidFill>
                  <a:schemeClr val="accent1"/>
                </a:solidFill>
              </a:defRPr>
            </a:lvl1pPr>
            <a:lvl2pPr marL="433334" indent="0">
              <a:buFontTx/>
              <a:buNone/>
              <a:defRPr/>
            </a:lvl2pPr>
            <a:lvl3pPr marL="866668" indent="0">
              <a:buFontTx/>
              <a:buNone/>
              <a:defRPr/>
            </a:lvl3pPr>
            <a:lvl4pPr marL="1300002" indent="0">
              <a:buFontTx/>
              <a:buNone/>
              <a:defRPr/>
            </a:lvl4pPr>
            <a:lvl5pPr marL="1733337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1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923437BD-A3FE-4C86-89D5-E6A259CC0CA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229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E50E675F-1885-4A86-831C-056FF72ABFD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4164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4" y="627406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6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B71B537C-3948-4FD8-B640-8856D2910AA3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111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7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1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ED95099B-58CC-44DB-A9B4-BD42224136FD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88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3791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189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33334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2pPr>
            <a:lvl3pPr marL="866668" indent="0">
              <a:buNone/>
              <a:defRPr sz="1516">
                <a:solidFill>
                  <a:schemeClr val="tx1">
                    <a:tint val="75000"/>
                  </a:schemeClr>
                </a:solidFill>
              </a:defRPr>
            </a:lvl3pPr>
            <a:lvl4pPr marL="1300002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4pPr>
            <a:lvl5pPr marL="1733337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5pPr>
            <a:lvl6pPr marL="2166671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6pPr>
            <a:lvl7pPr marL="2600005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7pPr>
            <a:lvl8pPr marL="3033339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8pPr>
            <a:lvl9pPr marL="3466673" indent="0">
              <a:buNone/>
              <a:defRPr sz="13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5675FEF2-8641-4ADF-A38E-741C8E377F3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140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44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1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3D3D49AA-0629-4174-A72C-17D1D0C8CA8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20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275" b="0"/>
            </a:lvl1pPr>
            <a:lvl2pPr marL="433334" indent="0">
              <a:buNone/>
              <a:defRPr sz="1896" b="1"/>
            </a:lvl2pPr>
            <a:lvl3pPr marL="866668" indent="0">
              <a:buNone/>
              <a:defRPr sz="1706" b="1"/>
            </a:lvl3pPr>
            <a:lvl4pPr marL="1300002" indent="0">
              <a:buNone/>
              <a:defRPr sz="1516" b="1"/>
            </a:lvl4pPr>
            <a:lvl5pPr marL="1733337" indent="0">
              <a:buNone/>
              <a:defRPr sz="1516" b="1"/>
            </a:lvl5pPr>
            <a:lvl6pPr marL="2166671" indent="0">
              <a:buNone/>
              <a:defRPr sz="1516" b="1"/>
            </a:lvl6pPr>
            <a:lvl7pPr marL="2600005" indent="0">
              <a:buNone/>
              <a:defRPr sz="1516" b="1"/>
            </a:lvl7pPr>
            <a:lvl8pPr marL="3033339" indent="0">
              <a:buNone/>
              <a:defRPr sz="1516" b="1"/>
            </a:lvl8pPr>
            <a:lvl9pPr marL="3466673" indent="0">
              <a:buNone/>
              <a:defRPr sz="1516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4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1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275" b="0"/>
            </a:lvl1pPr>
            <a:lvl2pPr marL="433334" indent="0">
              <a:buNone/>
              <a:defRPr sz="1896" b="1"/>
            </a:lvl2pPr>
            <a:lvl3pPr marL="866668" indent="0">
              <a:buNone/>
              <a:defRPr sz="1706" b="1"/>
            </a:lvl3pPr>
            <a:lvl4pPr marL="1300002" indent="0">
              <a:buNone/>
              <a:defRPr sz="1516" b="1"/>
            </a:lvl4pPr>
            <a:lvl5pPr marL="1733337" indent="0">
              <a:buNone/>
              <a:defRPr sz="1516" b="1"/>
            </a:lvl5pPr>
            <a:lvl6pPr marL="2166671" indent="0">
              <a:buNone/>
              <a:defRPr sz="1516" b="1"/>
            </a:lvl6pPr>
            <a:lvl7pPr marL="2600005" indent="0">
              <a:buNone/>
              <a:defRPr sz="1516" b="1"/>
            </a:lvl7pPr>
            <a:lvl8pPr marL="3033339" indent="0">
              <a:buNone/>
              <a:defRPr sz="1516" b="1"/>
            </a:lvl8pPr>
            <a:lvl9pPr marL="3466673" indent="0">
              <a:buNone/>
              <a:defRPr sz="1516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E93057C8-BF8D-4928-B2C8-C7D3728415AC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787783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73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DBF66418-9D3D-4057-B69F-1247A161554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787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55456766-1EC6-434A-A452-21F4A149249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88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1896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9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4"/>
            <a:ext cx="3505199" cy="4262436"/>
          </a:xfrm>
        </p:spPr>
        <p:txBody>
          <a:bodyPr/>
          <a:lstStyle>
            <a:lvl1pPr marL="0" indent="0">
              <a:buNone/>
              <a:defRPr sz="1327"/>
            </a:lvl1pPr>
            <a:lvl2pPr marL="433334" indent="0">
              <a:buNone/>
              <a:defRPr sz="1137"/>
            </a:lvl2pPr>
            <a:lvl3pPr marL="866668" indent="0">
              <a:buNone/>
              <a:defRPr sz="948"/>
            </a:lvl3pPr>
            <a:lvl4pPr marL="1300002" indent="0">
              <a:buNone/>
              <a:defRPr sz="853"/>
            </a:lvl4pPr>
            <a:lvl5pPr marL="1733337" indent="0">
              <a:buNone/>
              <a:defRPr sz="853"/>
            </a:lvl5pPr>
            <a:lvl6pPr marL="2166671" indent="0">
              <a:buNone/>
              <a:defRPr sz="853"/>
            </a:lvl6pPr>
            <a:lvl7pPr marL="2600005" indent="0">
              <a:buNone/>
              <a:defRPr sz="853"/>
            </a:lvl7pPr>
            <a:lvl8pPr marL="3033339" indent="0">
              <a:buNone/>
              <a:defRPr sz="853"/>
            </a:lvl8pPr>
            <a:lvl9pPr marL="3466673" indent="0">
              <a:buNone/>
              <a:defRPr sz="85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D5B9F13B-57C2-471C-9A46-5D8D1AFA28BC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456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1"/>
            <a:ext cx="8915400" cy="566738"/>
          </a:xfrm>
        </p:spPr>
        <p:txBody>
          <a:bodyPr anchor="b">
            <a:normAutofit/>
          </a:bodyPr>
          <a:lstStyle>
            <a:lvl1pPr algn="l">
              <a:defRPr sz="2275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516"/>
            </a:lvl1pPr>
            <a:lvl2pPr marL="433334" indent="0">
              <a:buNone/>
              <a:defRPr sz="1516"/>
            </a:lvl2pPr>
            <a:lvl3pPr marL="866668" indent="0">
              <a:buNone/>
              <a:defRPr sz="1516"/>
            </a:lvl3pPr>
            <a:lvl4pPr marL="1300002" indent="0">
              <a:buNone/>
              <a:defRPr sz="1516"/>
            </a:lvl4pPr>
            <a:lvl5pPr marL="1733337" indent="0">
              <a:buNone/>
              <a:defRPr sz="1516"/>
            </a:lvl5pPr>
            <a:lvl6pPr marL="2166671" indent="0">
              <a:buNone/>
              <a:defRPr sz="1516"/>
            </a:lvl6pPr>
            <a:lvl7pPr marL="2600005" indent="0">
              <a:buNone/>
              <a:defRPr sz="1516"/>
            </a:lvl7pPr>
            <a:lvl8pPr marL="3033339" indent="0">
              <a:buNone/>
              <a:defRPr sz="1516"/>
            </a:lvl8pPr>
            <a:lvl9pPr marL="3466673" indent="0">
              <a:buNone/>
              <a:defRPr sz="151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137"/>
            </a:lvl1pPr>
            <a:lvl2pPr marL="433334" indent="0">
              <a:buNone/>
              <a:defRPr sz="1137"/>
            </a:lvl2pPr>
            <a:lvl3pPr marL="866668" indent="0">
              <a:buNone/>
              <a:defRPr sz="948"/>
            </a:lvl3pPr>
            <a:lvl4pPr marL="1300002" indent="0">
              <a:buNone/>
              <a:defRPr sz="853"/>
            </a:lvl4pPr>
            <a:lvl5pPr marL="1733337" indent="0">
              <a:buNone/>
              <a:defRPr sz="853"/>
            </a:lvl5pPr>
            <a:lvl6pPr marL="2166671" indent="0">
              <a:buNone/>
              <a:defRPr sz="853"/>
            </a:lvl6pPr>
            <a:lvl7pPr marL="2600005" indent="0">
              <a:buNone/>
              <a:defRPr sz="853"/>
            </a:lvl7pPr>
            <a:lvl8pPr marL="3033339" indent="0">
              <a:buNone/>
              <a:defRPr sz="853"/>
            </a:lvl8pPr>
            <a:lvl9pPr marL="3466673" indent="0">
              <a:buNone/>
              <a:defRPr sz="85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66668"/>
            <a:fld id="{F9C44A60-7BE3-4CEF-9691-6428E1C42A99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6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088"/>
            <a:ext cx="779767" cy="365125"/>
          </a:xfrm>
        </p:spPr>
        <p:txBody>
          <a:bodyPr/>
          <a:lstStyle/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494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4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66668"/>
            <a:fld id="{641D75CE-A8BA-4741-8A5F-794993C4EE2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15/01/2021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09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66668"/>
            <a:r>
              <a:rPr lang="es-ES" smtClean="0">
                <a:solidFill>
                  <a:prstClr val="black">
                    <a:tint val="75000"/>
                  </a:prstClr>
                </a:solidFill>
              </a:rPr>
              <a:t>GOBIERNO DE ARAGÓN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783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6">
                <a:solidFill>
                  <a:srgbClr val="FEFFFF"/>
                </a:solidFill>
              </a:defRPr>
            </a:lvl1pPr>
          </a:lstStyle>
          <a:p>
            <a:pPr defTabSz="866668"/>
            <a:fld id="{0E20EA39-6F2E-4485-A1BA-98C8722FD3B4}" type="slidenum">
              <a:rPr lang="es-ES" smtClean="0"/>
              <a:pPr defTabSz="866668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0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33334" rtl="0" eaLnBrk="1" latinLnBrk="0" hangingPunct="1">
        <a:spcBef>
          <a:spcPct val="0"/>
        </a:spcBef>
        <a:buNone/>
        <a:defRPr sz="3412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5001" indent="-325001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7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04168" indent="-270834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5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83335" indent="-216667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16670" indent="-216667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50004" indent="-216667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83338" indent="-216667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816672" indent="-216667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250006" indent="-216667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683340" indent="-216667" algn="l" defTabSz="433334" rtl="0" eaLnBrk="1" latinLnBrk="0" hangingPunct="1">
        <a:spcBef>
          <a:spcPts val="948"/>
        </a:spcBef>
        <a:spcAft>
          <a:spcPts val="0"/>
        </a:spcAft>
        <a:buClr>
          <a:schemeClr val="accent1"/>
        </a:buClr>
        <a:buFont typeface="Wingdings 3" charset="2"/>
        <a:buChar char=""/>
        <a:defRPr sz="113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33334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2pPr>
      <a:lvl3pPr marL="866668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1300002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733337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166671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600005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033339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466673" algn="l" defTabSz="433334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diar.es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materuel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932331" y="814392"/>
            <a:ext cx="10030709" cy="1196244"/>
          </a:xfrm>
          <a:prstGeom prst="rect">
            <a:avLst/>
          </a:prstGeom>
          <a:noFill/>
          <a:ln>
            <a:noFill/>
          </a:ln>
        </p:spPr>
      </p:sp>
      <p:sp>
        <p:nvSpPr>
          <p:cNvPr id="4" name="Forma libre 3"/>
          <p:cNvSpPr/>
          <p:nvPr/>
        </p:nvSpPr>
        <p:spPr>
          <a:xfrm>
            <a:off x="2321412" y="2852727"/>
            <a:ext cx="1422399" cy="660890"/>
          </a:xfrm>
          <a:custGeom>
            <a:avLst/>
            <a:gdLst>
              <a:gd name="connsiteX0" fmla="*/ 0 w 1703287"/>
              <a:gd name="connsiteY0" fmla="*/ 277582 h 1665490"/>
              <a:gd name="connsiteX1" fmla="*/ 277582 w 1703287"/>
              <a:gd name="connsiteY1" fmla="*/ 0 h 1665490"/>
              <a:gd name="connsiteX2" fmla="*/ 1425705 w 1703287"/>
              <a:gd name="connsiteY2" fmla="*/ 0 h 1665490"/>
              <a:gd name="connsiteX3" fmla="*/ 1703287 w 1703287"/>
              <a:gd name="connsiteY3" fmla="*/ 277582 h 1665490"/>
              <a:gd name="connsiteX4" fmla="*/ 1703287 w 1703287"/>
              <a:gd name="connsiteY4" fmla="*/ 1387908 h 1665490"/>
              <a:gd name="connsiteX5" fmla="*/ 1425705 w 1703287"/>
              <a:gd name="connsiteY5" fmla="*/ 1665490 h 1665490"/>
              <a:gd name="connsiteX6" fmla="*/ 277582 w 1703287"/>
              <a:gd name="connsiteY6" fmla="*/ 1665490 h 1665490"/>
              <a:gd name="connsiteX7" fmla="*/ 0 w 1703287"/>
              <a:gd name="connsiteY7" fmla="*/ 1387908 h 1665490"/>
              <a:gd name="connsiteX8" fmla="*/ 0 w 1703287"/>
              <a:gd name="connsiteY8" fmla="*/ 277582 h 166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287" h="1665490">
                <a:moveTo>
                  <a:pt x="0" y="277582"/>
                </a:moveTo>
                <a:cubicBezTo>
                  <a:pt x="0" y="124278"/>
                  <a:pt x="124278" y="0"/>
                  <a:pt x="277582" y="0"/>
                </a:cubicBezTo>
                <a:lnTo>
                  <a:pt x="1425705" y="0"/>
                </a:lnTo>
                <a:cubicBezTo>
                  <a:pt x="1579009" y="0"/>
                  <a:pt x="1703287" y="124278"/>
                  <a:pt x="1703287" y="277582"/>
                </a:cubicBezTo>
                <a:lnTo>
                  <a:pt x="1703287" y="1387908"/>
                </a:lnTo>
                <a:cubicBezTo>
                  <a:pt x="1703287" y="1541212"/>
                  <a:pt x="1579009" y="1665490"/>
                  <a:pt x="1425705" y="1665490"/>
                </a:cubicBezTo>
                <a:lnTo>
                  <a:pt x="277582" y="1665490"/>
                </a:lnTo>
                <a:cubicBezTo>
                  <a:pt x="124278" y="1665490"/>
                  <a:pt x="0" y="1541212"/>
                  <a:pt x="0" y="1387908"/>
                </a:cubicBezTo>
                <a:lnTo>
                  <a:pt x="0" y="27758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833" tIns="134833" rIns="134833" bIns="134833" numCol="1" spcCol="1270" anchor="ctr" anchorCtr="0">
            <a:noAutofit/>
          </a:bodyPr>
          <a:lstStyle/>
          <a:p>
            <a:pPr algn="ctr" defTabSz="674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“REINICIO DE ACTIVIDAD”  </a:t>
            </a:r>
          </a:p>
        </p:txBody>
      </p:sp>
      <p:sp>
        <p:nvSpPr>
          <p:cNvPr id="13" name="Forma libre 12"/>
          <p:cNvSpPr/>
          <p:nvPr/>
        </p:nvSpPr>
        <p:spPr>
          <a:xfrm>
            <a:off x="2280272" y="608456"/>
            <a:ext cx="7737427" cy="1904378"/>
          </a:xfrm>
          <a:custGeom>
            <a:avLst/>
            <a:gdLst>
              <a:gd name="connsiteX0" fmla="*/ 0 w 2987582"/>
              <a:gd name="connsiteY0" fmla="*/ 0 h 1750172"/>
              <a:gd name="connsiteX1" fmla="*/ 2987582 w 2987582"/>
              <a:gd name="connsiteY1" fmla="*/ 0 h 1750172"/>
              <a:gd name="connsiteX2" fmla="*/ 2987582 w 2987582"/>
              <a:gd name="connsiteY2" fmla="*/ 1750172 h 1750172"/>
              <a:gd name="connsiteX3" fmla="*/ 0 w 2987582"/>
              <a:gd name="connsiteY3" fmla="*/ 1750172 h 1750172"/>
              <a:gd name="connsiteX4" fmla="*/ 0 w 2987582"/>
              <a:gd name="connsiteY4" fmla="*/ 0 h 175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582" h="1750172">
                <a:moveTo>
                  <a:pt x="0" y="0"/>
                </a:moveTo>
                <a:lnTo>
                  <a:pt x="2987582" y="0"/>
                </a:lnTo>
                <a:lnTo>
                  <a:pt x="2987582" y="1750172"/>
                </a:lnTo>
                <a:lnTo>
                  <a:pt x="0" y="17501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999" tIns="64999" rIns="64999" bIns="64999" numCol="1" spcCol="1270" anchor="ctr" anchorCtr="0">
            <a:noAutofit/>
          </a:bodyPr>
          <a:lstStyle/>
          <a:p>
            <a:pPr algn="ctr"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LÍNEA APOYO A EMPRESAS COVID-19</a:t>
            </a:r>
            <a:endParaRPr lang="es-ES" sz="20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Destinada a cubrir las necesidades de liquidez justificadas y provocadas por coyuntura económica derivada de la pandemia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COSTES FINANCIABLES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pagos de salarios, pagos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facturas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necesidad de circulante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vencimientos de obligaciones de pago o tributarias.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CONDICIONES: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HASTA 3 años ( 1 año de carencia) / SIN COMISIONES 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982663" algn="l"/>
              </a:tabLst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TIPO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INTERÉS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1,5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 -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2,5%</a:t>
            </a:r>
          </a:p>
          <a:p>
            <a:pPr algn="r"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982663" algn="l"/>
              </a:tabLst>
            </a:pPr>
            <a:r>
              <a:rPr lang="es-ES" sz="132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</a:t>
            </a:r>
            <a:r>
              <a:rPr lang="es-ES" sz="1327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1327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5.000 y 250.000</a:t>
            </a:r>
            <a:r>
              <a:rPr lang="es-ES" sz="1327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€</a:t>
            </a:r>
            <a:endParaRPr lang="es-ES" sz="1327" b="1" dirty="0" smtClean="0">
              <a:solidFill>
                <a:srgbClr val="6AAC91">
                  <a:lumMod val="50000"/>
                </a:srgb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Forma libre 13"/>
          <p:cNvSpPr/>
          <p:nvPr/>
        </p:nvSpPr>
        <p:spPr>
          <a:xfrm>
            <a:off x="4373068" y="2694394"/>
            <a:ext cx="7737427" cy="1135286"/>
          </a:xfrm>
          <a:custGeom>
            <a:avLst/>
            <a:gdLst>
              <a:gd name="connsiteX0" fmla="*/ 0 w 3571663"/>
              <a:gd name="connsiteY0" fmla="*/ 0 h 2068796"/>
              <a:gd name="connsiteX1" fmla="*/ 3571663 w 3571663"/>
              <a:gd name="connsiteY1" fmla="*/ 0 h 2068796"/>
              <a:gd name="connsiteX2" fmla="*/ 3571663 w 3571663"/>
              <a:gd name="connsiteY2" fmla="*/ 2068796 h 2068796"/>
              <a:gd name="connsiteX3" fmla="*/ 0 w 3571663"/>
              <a:gd name="connsiteY3" fmla="*/ 2068796 h 2068796"/>
              <a:gd name="connsiteX4" fmla="*/ 0 w 3571663"/>
              <a:gd name="connsiteY4" fmla="*/ 0 h 206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1663" h="2068796">
                <a:moveTo>
                  <a:pt x="0" y="0"/>
                </a:moveTo>
                <a:lnTo>
                  <a:pt x="3571663" y="0"/>
                </a:lnTo>
                <a:lnTo>
                  <a:pt x="3571663" y="2068796"/>
                </a:lnTo>
                <a:lnTo>
                  <a:pt x="0" y="20687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999" tIns="64999" rIns="64999" bIns="64999" numCol="1" spcCol="1270" anchor="ctr" anchorCtr="0">
            <a:noAutofit/>
          </a:bodyPr>
          <a:lstStyle/>
          <a:p>
            <a:pPr defTabSz="758335">
              <a:lnSpc>
                <a:spcPct val="90000"/>
              </a:lnSpc>
              <a:spcBef>
                <a:spcPct val="0"/>
              </a:spcBef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Financiar inversiones </a:t>
            </a:r>
            <a:r>
              <a:rPr lang="es-ES" sz="113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realizadas para adopción de </a:t>
            </a:r>
            <a:r>
              <a:rPr lang="es-ES" sz="1137" b="1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medidas de protección </a:t>
            </a:r>
            <a:r>
              <a:rPr lang="es-ES" sz="113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desarrollo seguro de la actividad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 </a:t>
            </a:r>
            <a:endParaRPr lang="es-ES" sz="1137" dirty="0">
              <a:solidFill>
                <a:srgbClr val="6AAC9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58335">
              <a:lnSpc>
                <a:spcPct val="90000"/>
              </a:lnSpc>
              <a:spcBef>
                <a:spcPct val="0"/>
              </a:spcBef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COSTES FINANCIABLES:</a:t>
            </a:r>
            <a:r>
              <a:rPr lang="es-ES" sz="1000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mplantación </a:t>
            </a:r>
            <a:r>
              <a:rPr lang="es-ES" sz="113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elementos de protección y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barreras (no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incluidos </a:t>
            </a:r>
            <a:r>
              <a:rPr lang="es-ES" sz="1137" dirty="0" err="1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hidrogeles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                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implantación </a:t>
            </a:r>
            <a:r>
              <a:rPr lang="es-ES" sz="113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 higienización: locales, prendas,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control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aforos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CONDICIONES: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3 años ( 1 año de carencia) / SIN COMISIONES </a:t>
            </a:r>
          </a:p>
          <a:p>
            <a:pPr defTabSz="492125">
              <a:lnSpc>
                <a:spcPct val="90000"/>
              </a:lnSpc>
              <a:spcBef>
                <a:spcPct val="0"/>
              </a:spcBef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TIPO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INTERÉS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0,5%</a:t>
            </a:r>
            <a:endParaRPr lang="es-ES" sz="1137" dirty="0" smtClean="0">
              <a:solidFill>
                <a:srgbClr val="6AAC9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758335">
              <a:lnSpc>
                <a:spcPct val="90000"/>
              </a:lnSpc>
              <a:spcBef>
                <a:spcPct val="0"/>
              </a:spcBef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2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s-ES" sz="1327" b="1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25.000€</a:t>
            </a:r>
          </a:p>
        </p:txBody>
      </p:sp>
      <p:sp>
        <p:nvSpPr>
          <p:cNvPr id="16" name="Forma libre 15"/>
          <p:cNvSpPr/>
          <p:nvPr/>
        </p:nvSpPr>
        <p:spPr>
          <a:xfrm>
            <a:off x="4373067" y="3919404"/>
            <a:ext cx="7736221" cy="1250567"/>
          </a:xfrm>
          <a:custGeom>
            <a:avLst/>
            <a:gdLst>
              <a:gd name="connsiteX0" fmla="*/ 0 w 2774410"/>
              <a:gd name="connsiteY0" fmla="*/ 0 h 1366759"/>
              <a:gd name="connsiteX1" fmla="*/ 2774410 w 2774410"/>
              <a:gd name="connsiteY1" fmla="*/ 0 h 1366759"/>
              <a:gd name="connsiteX2" fmla="*/ 2774410 w 2774410"/>
              <a:gd name="connsiteY2" fmla="*/ 1366759 h 1366759"/>
              <a:gd name="connsiteX3" fmla="*/ 0 w 2774410"/>
              <a:gd name="connsiteY3" fmla="*/ 1366759 h 1366759"/>
              <a:gd name="connsiteX4" fmla="*/ 0 w 2774410"/>
              <a:gd name="connsiteY4" fmla="*/ 0 h 136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4410" h="1366759">
                <a:moveTo>
                  <a:pt x="0" y="0"/>
                </a:moveTo>
                <a:lnTo>
                  <a:pt x="2774410" y="0"/>
                </a:lnTo>
                <a:lnTo>
                  <a:pt x="2774410" y="1366759"/>
                </a:lnTo>
                <a:lnTo>
                  <a:pt x="0" y="13667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999" tIns="64999" rIns="64999" bIns="64999" numCol="1" spcCol="1270" anchor="ctr" anchorCtr="0">
            <a:noAutofit/>
          </a:bodyPr>
          <a:lstStyle/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Financiar </a:t>
            </a:r>
            <a:r>
              <a:rPr lang="es-ES" sz="113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inversiones destinadas a la transformación digital de la empresa e impulso al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teletrabajo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COSTES FINANCIABLES: </a:t>
            </a:r>
            <a:r>
              <a:rPr lang="es-ES" sz="1000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software, equipos telecomunicación y seguridad, servidores para digitalización, ordenadores y dispositivos, bienes de equipo, sensores y automatismos 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CONDICIONES: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5 años (1 año de carencia) / SIN COMISIONES </a:t>
            </a:r>
          </a:p>
          <a:p>
            <a:pPr defTabSz="4921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TIPO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INTERÉS: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0,5% hasta 3 años/ 1,5 a 2,5% a partir de 3 años </a:t>
            </a:r>
            <a:endParaRPr lang="es-ES" sz="1137" dirty="0">
              <a:solidFill>
                <a:srgbClr val="6AAC9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2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es-ES" sz="1327" b="1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150.000€</a:t>
            </a:r>
            <a:endParaRPr lang="es-ES" sz="1327" b="1" dirty="0">
              <a:solidFill>
                <a:srgbClr val="6AAC91">
                  <a:lumMod val="50000"/>
                </a:srgbClr>
              </a:solidFill>
              <a:latin typeface="Century Gothic" panose="020B0502020202020204"/>
            </a:endParaRPr>
          </a:p>
        </p:txBody>
      </p:sp>
      <p:sp>
        <p:nvSpPr>
          <p:cNvPr id="19" name="Forma libre 18"/>
          <p:cNvSpPr/>
          <p:nvPr/>
        </p:nvSpPr>
        <p:spPr>
          <a:xfrm>
            <a:off x="2104622" y="4043181"/>
            <a:ext cx="1685561" cy="465666"/>
          </a:xfrm>
          <a:custGeom>
            <a:avLst/>
            <a:gdLst>
              <a:gd name="connsiteX0" fmla="*/ 0 w 2052874"/>
              <a:gd name="connsiteY0" fmla="*/ 342153 h 2873235"/>
              <a:gd name="connsiteX1" fmla="*/ 342153 w 2052874"/>
              <a:gd name="connsiteY1" fmla="*/ 0 h 2873235"/>
              <a:gd name="connsiteX2" fmla="*/ 1710721 w 2052874"/>
              <a:gd name="connsiteY2" fmla="*/ 0 h 2873235"/>
              <a:gd name="connsiteX3" fmla="*/ 2052874 w 2052874"/>
              <a:gd name="connsiteY3" fmla="*/ 342153 h 2873235"/>
              <a:gd name="connsiteX4" fmla="*/ 2052874 w 2052874"/>
              <a:gd name="connsiteY4" fmla="*/ 2531082 h 2873235"/>
              <a:gd name="connsiteX5" fmla="*/ 1710721 w 2052874"/>
              <a:gd name="connsiteY5" fmla="*/ 2873235 h 2873235"/>
              <a:gd name="connsiteX6" fmla="*/ 342153 w 2052874"/>
              <a:gd name="connsiteY6" fmla="*/ 2873235 h 2873235"/>
              <a:gd name="connsiteX7" fmla="*/ 0 w 2052874"/>
              <a:gd name="connsiteY7" fmla="*/ 2531082 h 2873235"/>
              <a:gd name="connsiteX8" fmla="*/ 0 w 2052874"/>
              <a:gd name="connsiteY8" fmla="*/ 342153 h 287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2874" h="2873235">
                <a:moveTo>
                  <a:pt x="0" y="342153"/>
                </a:moveTo>
                <a:cubicBezTo>
                  <a:pt x="0" y="153187"/>
                  <a:pt x="153187" y="0"/>
                  <a:pt x="342153" y="0"/>
                </a:cubicBezTo>
                <a:lnTo>
                  <a:pt x="1710721" y="0"/>
                </a:lnTo>
                <a:cubicBezTo>
                  <a:pt x="1899687" y="0"/>
                  <a:pt x="2052874" y="153187"/>
                  <a:pt x="2052874" y="342153"/>
                </a:cubicBezTo>
                <a:lnTo>
                  <a:pt x="2052874" y="2531082"/>
                </a:lnTo>
                <a:cubicBezTo>
                  <a:pt x="2052874" y="2720048"/>
                  <a:pt x="1899687" y="2873235"/>
                  <a:pt x="1710721" y="2873235"/>
                </a:cubicBezTo>
                <a:lnTo>
                  <a:pt x="342153" y="2873235"/>
                </a:lnTo>
                <a:cubicBezTo>
                  <a:pt x="153187" y="2873235"/>
                  <a:pt x="0" y="2720048"/>
                  <a:pt x="0" y="2531082"/>
                </a:cubicBezTo>
                <a:lnTo>
                  <a:pt x="0" y="34215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757" tIns="152757" rIns="152757" bIns="152757" numCol="1" spcCol="1270" anchor="ctr" anchorCtr="0">
            <a:noAutofit/>
          </a:bodyPr>
          <a:lstStyle/>
          <a:p>
            <a:pPr algn="ctr" defTabSz="674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“DIGITALIZACIÓN“</a:t>
            </a:r>
            <a:endParaRPr lang="es-ES" sz="1200" b="1" dirty="0">
              <a:solidFill>
                <a:srgbClr val="A5301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echa derecha 7"/>
          <p:cNvSpPr/>
          <p:nvPr/>
        </p:nvSpPr>
        <p:spPr>
          <a:xfrm>
            <a:off x="3766327" y="3234338"/>
            <a:ext cx="490139" cy="272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668"/>
            <a:endParaRPr lang="es-ES" sz="1706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1672841" y="1435284"/>
            <a:ext cx="490139" cy="272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668"/>
            <a:endParaRPr lang="es-ES" sz="1706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31" name="Marcador de pie de página 30"/>
          <p:cNvSpPr>
            <a:spLocks noGrp="1"/>
          </p:cNvSpPr>
          <p:nvPr>
            <p:ph type="ftr" sz="quarter" idx="11"/>
          </p:nvPr>
        </p:nvSpPr>
        <p:spPr>
          <a:xfrm>
            <a:off x="10555551" y="7003822"/>
            <a:ext cx="1553737" cy="365125"/>
          </a:xfrm>
        </p:spPr>
        <p:txBody>
          <a:bodyPr/>
          <a:lstStyle/>
          <a:p>
            <a:pPr algn="r" defTabSz="866668"/>
            <a:r>
              <a:rPr lang="es-ES" sz="900" b="1" dirty="0">
                <a:solidFill>
                  <a:prstClr val="black">
                    <a:tint val="75000"/>
                  </a:prstClr>
                </a:solidFill>
                <a:latin typeface="Century Gothic" panose="020B0502020202020204"/>
              </a:rPr>
              <a:t>GOBIERNO DE ARAGÓN</a:t>
            </a:r>
          </a:p>
        </p:txBody>
      </p:sp>
      <p:sp>
        <p:nvSpPr>
          <p:cNvPr id="30" name="Forma libre 29"/>
          <p:cNvSpPr/>
          <p:nvPr/>
        </p:nvSpPr>
        <p:spPr>
          <a:xfrm>
            <a:off x="212645" y="1544898"/>
            <a:ext cx="1286226" cy="801239"/>
          </a:xfrm>
          <a:custGeom>
            <a:avLst/>
            <a:gdLst>
              <a:gd name="connsiteX0" fmla="*/ 0 w 1703287"/>
              <a:gd name="connsiteY0" fmla="*/ 277582 h 1665490"/>
              <a:gd name="connsiteX1" fmla="*/ 277582 w 1703287"/>
              <a:gd name="connsiteY1" fmla="*/ 0 h 1665490"/>
              <a:gd name="connsiteX2" fmla="*/ 1425705 w 1703287"/>
              <a:gd name="connsiteY2" fmla="*/ 0 h 1665490"/>
              <a:gd name="connsiteX3" fmla="*/ 1703287 w 1703287"/>
              <a:gd name="connsiteY3" fmla="*/ 277582 h 1665490"/>
              <a:gd name="connsiteX4" fmla="*/ 1703287 w 1703287"/>
              <a:gd name="connsiteY4" fmla="*/ 1387908 h 1665490"/>
              <a:gd name="connsiteX5" fmla="*/ 1425705 w 1703287"/>
              <a:gd name="connsiteY5" fmla="*/ 1665490 h 1665490"/>
              <a:gd name="connsiteX6" fmla="*/ 277582 w 1703287"/>
              <a:gd name="connsiteY6" fmla="*/ 1665490 h 1665490"/>
              <a:gd name="connsiteX7" fmla="*/ 0 w 1703287"/>
              <a:gd name="connsiteY7" fmla="*/ 1387908 h 1665490"/>
              <a:gd name="connsiteX8" fmla="*/ 0 w 1703287"/>
              <a:gd name="connsiteY8" fmla="*/ 277582 h 166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287" h="1665490">
                <a:moveTo>
                  <a:pt x="0" y="277582"/>
                </a:moveTo>
                <a:cubicBezTo>
                  <a:pt x="0" y="124278"/>
                  <a:pt x="124278" y="0"/>
                  <a:pt x="277582" y="0"/>
                </a:cubicBezTo>
                <a:lnTo>
                  <a:pt x="1425705" y="0"/>
                </a:lnTo>
                <a:cubicBezTo>
                  <a:pt x="1579009" y="0"/>
                  <a:pt x="1703287" y="124278"/>
                  <a:pt x="1703287" y="277582"/>
                </a:cubicBezTo>
                <a:lnTo>
                  <a:pt x="1703287" y="1387908"/>
                </a:lnTo>
                <a:cubicBezTo>
                  <a:pt x="1703287" y="1541212"/>
                  <a:pt x="1579009" y="1665490"/>
                  <a:pt x="1425705" y="1665490"/>
                </a:cubicBezTo>
                <a:lnTo>
                  <a:pt x="277582" y="1665490"/>
                </a:lnTo>
                <a:cubicBezTo>
                  <a:pt x="124278" y="1665490"/>
                  <a:pt x="0" y="1541212"/>
                  <a:pt x="0" y="1387908"/>
                </a:cubicBezTo>
                <a:lnTo>
                  <a:pt x="0" y="27758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833" tIns="134833" rIns="134833" bIns="134833" numCol="1" spcCol="1270" anchor="ctr" anchorCtr="0">
            <a:noAutofit/>
          </a:bodyPr>
          <a:lstStyle/>
          <a:p>
            <a:pPr algn="ctr" defTabSz="674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LIQUIDEZ</a:t>
            </a:r>
            <a:r>
              <a:rPr lang="es-ES" sz="1200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200" b="1" dirty="0">
              <a:solidFill>
                <a:srgbClr val="A5301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orma libre 31"/>
          <p:cNvSpPr/>
          <p:nvPr/>
        </p:nvSpPr>
        <p:spPr>
          <a:xfrm>
            <a:off x="10129295" y="634656"/>
            <a:ext cx="1979994" cy="185506"/>
          </a:xfrm>
          <a:custGeom>
            <a:avLst/>
            <a:gdLst>
              <a:gd name="connsiteX0" fmla="*/ 0 w 2918865"/>
              <a:gd name="connsiteY0" fmla="*/ 0 h 437762"/>
              <a:gd name="connsiteX1" fmla="*/ 486478 w 2918865"/>
              <a:gd name="connsiteY1" fmla="*/ 0 h 437762"/>
              <a:gd name="connsiteX2" fmla="*/ 486478 w 2918865"/>
              <a:gd name="connsiteY2" fmla="*/ 0 h 437762"/>
              <a:gd name="connsiteX3" fmla="*/ 1216194 w 2918865"/>
              <a:gd name="connsiteY3" fmla="*/ 0 h 437762"/>
              <a:gd name="connsiteX4" fmla="*/ 2918865 w 2918865"/>
              <a:gd name="connsiteY4" fmla="*/ 0 h 437762"/>
              <a:gd name="connsiteX5" fmla="*/ 2918865 w 2918865"/>
              <a:gd name="connsiteY5" fmla="*/ 255361 h 437762"/>
              <a:gd name="connsiteX6" fmla="*/ 2918865 w 2918865"/>
              <a:gd name="connsiteY6" fmla="*/ 255361 h 437762"/>
              <a:gd name="connsiteX7" fmla="*/ 2918865 w 2918865"/>
              <a:gd name="connsiteY7" fmla="*/ 364802 h 437762"/>
              <a:gd name="connsiteX8" fmla="*/ 2918865 w 2918865"/>
              <a:gd name="connsiteY8" fmla="*/ 437762 h 437762"/>
              <a:gd name="connsiteX9" fmla="*/ 1216194 w 2918865"/>
              <a:gd name="connsiteY9" fmla="*/ 437762 h 437762"/>
              <a:gd name="connsiteX10" fmla="*/ 851345 w 2918865"/>
              <a:gd name="connsiteY10" fmla="*/ 492482 h 437762"/>
              <a:gd name="connsiteX11" fmla="*/ 486478 w 2918865"/>
              <a:gd name="connsiteY11" fmla="*/ 437762 h 437762"/>
              <a:gd name="connsiteX12" fmla="*/ 0 w 2918865"/>
              <a:gd name="connsiteY12" fmla="*/ 437762 h 437762"/>
              <a:gd name="connsiteX13" fmla="*/ 0 w 2918865"/>
              <a:gd name="connsiteY13" fmla="*/ 364802 h 437762"/>
              <a:gd name="connsiteX14" fmla="*/ 0 w 2918865"/>
              <a:gd name="connsiteY14" fmla="*/ 255361 h 437762"/>
              <a:gd name="connsiteX15" fmla="*/ 0 w 2918865"/>
              <a:gd name="connsiteY15" fmla="*/ 255361 h 437762"/>
              <a:gd name="connsiteX16" fmla="*/ 0 w 2918865"/>
              <a:gd name="connsiteY16" fmla="*/ 0 h 43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18865" h="437762">
                <a:moveTo>
                  <a:pt x="0" y="0"/>
                </a:moveTo>
                <a:lnTo>
                  <a:pt x="486478" y="0"/>
                </a:lnTo>
                <a:lnTo>
                  <a:pt x="486478" y="0"/>
                </a:lnTo>
                <a:lnTo>
                  <a:pt x="1216194" y="0"/>
                </a:lnTo>
                <a:lnTo>
                  <a:pt x="2918865" y="0"/>
                </a:lnTo>
                <a:lnTo>
                  <a:pt x="2918865" y="255361"/>
                </a:lnTo>
                <a:lnTo>
                  <a:pt x="2918865" y="255361"/>
                </a:lnTo>
                <a:lnTo>
                  <a:pt x="2918865" y="364802"/>
                </a:lnTo>
                <a:lnTo>
                  <a:pt x="2918865" y="437762"/>
                </a:lnTo>
                <a:lnTo>
                  <a:pt x="1216194" y="437762"/>
                </a:lnTo>
                <a:lnTo>
                  <a:pt x="851345" y="492482"/>
                </a:lnTo>
                <a:lnTo>
                  <a:pt x="486478" y="437762"/>
                </a:lnTo>
                <a:lnTo>
                  <a:pt x="0" y="437762"/>
                </a:lnTo>
                <a:lnTo>
                  <a:pt x="0" y="364802"/>
                </a:lnTo>
                <a:lnTo>
                  <a:pt x="0" y="255361"/>
                </a:lnTo>
                <a:lnTo>
                  <a:pt x="0" y="2553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555" tIns="50555" rIns="50555" bIns="50555" numCol="1" spcCol="1270" anchor="ctr" anchorCtr="0">
            <a:noAutofit/>
          </a:bodyPr>
          <a:lstStyle/>
          <a:p>
            <a:pPr algn="ctr" defTabSz="866668"/>
            <a:r>
              <a:rPr lang="es-ES" sz="113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www.sodiar.es</a:t>
            </a:r>
            <a:endParaRPr lang="es-ES" sz="113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orma libre 33"/>
          <p:cNvSpPr/>
          <p:nvPr/>
        </p:nvSpPr>
        <p:spPr>
          <a:xfrm>
            <a:off x="288973" y="103482"/>
            <a:ext cx="1874007" cy="548644"/>
          </a:xfrm>
          <a:custGeom>
            <a:avLst/>
            <a:gdLst>
              <a:gd name="connsiteX0" fmla="*/ 0 w 1703287"/>
              <a:gd name="connsiteY0" fmla="*/ 277582 h 1665490"/>
              <a:gd name="connsiteX1" fmla="*/ 277582 w 1703287"/>
              <a:gd name="connsiteY1" fmla="*/ 0 h 1665490"/>
              <a:gd name="connsiteX2" fmla="*/ 1425705 w 1703287"/>
              <a:gd name="connsiteY2" fmla="*/ 0 h 1665490"/>
              <a:gd name="connsiteX3" fmla="*/ 1703287 w 1703287"/>
              <a:gd name="connsiteY3" fmla="*/ 277582 h 1665490"/>
              <a:gd name="connsiteX4" fmla="*/ 1703287 w 1703287"/>
              <a:gd name="connsiteY4" fmla="*/ 1387908 h 1665490"/>
              <a:gd name="connsiteX5" fmla="*/ 1425705 w 1703287"/>
              <a:gd name="connsiteY5" fmla="*/ 1665490 h 1665490"/>
              <a:gd name="connsiteX6" fmla="*/ 277582 w 1703287"/>
              <a:gd name="connsiteY6" fmla="*/ 1665490 h 1665490"/>
              <a:gd name="connsiteX7" fmla="*/ 0 w 1703287"/>
              <a:gd name="connsiteY7" fmla="*/ 1387908 h 1665490"/>
              <a:gd name="connsiteX8" fmla="*/ 0 w 1703287"/>
              <a:gd name="connsiteY8" fmla="*/ 277582 h 166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287" h="1665490">
                <a:moveTo>
                  <a:pt x="0" y="277582"/>
                </a:moveTo>
                <a:cubicBezTo>
                  <a:pt x="0" y="124278"/>
                  <a:pt x="124278" y="0"/>
                  <a:pt x="277582" y="0"/>
                </a:cubicBezTo>
                <a:lnTo>
                  <a:pt x="1425705" y="0"/>
                </a:lnTo>
                <a:cubicBezTo>
                  <a:pt x="1579009" y="0"/>
                  <a:pt x="1703287" y="124278"/>
                  <a:pt x="1703287" y="277582"/>
                </a:cubicBezTo>
                <a:lnTo>
                  <a:pt x="1703287" y="1387908"/>
                </a:lnTo>
                <a:cubicBezTo>
                  <a:pt x="1703287" y="1541212"/>
                  <a:pt x="1579009" y="1665490"/>
                  <a:pt x="1425705" y="1665490"/>
                </a:cubicBezTo>
                <a:lnTo>
                  <a:pt x="277582" y="1665490"/>
                </a:lnTo>
                <a:cubicBezTo>
                  <a:pt x="124278" y="1665490"/>
                  <a:pt x="0" y="1541212"/>
                  <a:pt x="0" y="1387908"/>
                </a:cubicBezTo>
                <a:lnTo>
                  <a:pt x="0" y="27758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833" tIns="134833" rIns="134833" bIns="134833" numCol="1" spcCol="1270" anchor="ctr" anchorCtr="0">
            <a:noAutofit/>
          </a:bodyPr>
          <a:lstStyle/>
          <a:p>
            <a:pPr algn="ctr" defTabSz="674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800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SODIAR</a:t>
            </a:r>
            <a:r>
              <a:rPr lang="es-ES" sz="1516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516" b="1" dirty="0">
              <a:solidFill>
                <a:srgbClr val="A5301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4373068" y="5315793"/>
            <a:ext cx="7736221" cy="1542208"/>
          </a:xfrm>
          <a:custGeom>
            <a:avLst/>
            <a:gdLst>
              <a:gd name="connsiteX0" fmla="*/ 0 w 2774410"/>
              <a:gd name="connsiteY0" fmla="*/ 0 h 1366759"/>
              <a:gd name="connsiteX1" fmla="*/ 2774410 w 2774410"/>
              <a:gd name="connsiteY1" fmla="*/ 0 h 1366759"/>
              <a:gd name="connsiteX2" fmla="*/ 2774410 w 2774410"/>
              <a:gd name="connsiteY2" fmla="*/ 1366759 h 1366759"/>
              <a:gd name="connsiteX3" fmla="*/ 0 w 2774410"/>
              <a:gd name="connsiteY3" fmla="*/ 1366759 h 1366759"/>
              <a:gd name="connsiteX4" fmla="*/ 0 w 2774410"/>
              <a:gd name="connsiteY4" fmla="*/ 0 h 136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4410" h="1366759">
                <a:moveTo>
                  <a:pt x="0" y="0"/>
                </a:moveTo>
                <a:lnTo>
                  <a:pt x="2774410" y="0"/>
                </a:lnTo>
                <a:lnTo>
                  <a:pt x="2774410" y="1366759"/>
                </a:lnTo>
                <a:lnTo>
                  <a:pt x="0" y="13667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999" tIns="64999" rIns="64999" bIns="64999" numCol="1" spcCol="1270" anchor="ctr" anchorCtr="0">
            <a:noAutofit/>
          </a:bodyPr>
          <a:lstStyle/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Financiar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necesidades de liquidez e inversión 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37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Beneficiarios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Cafés y Bares, Ocio Nocturno, Comercio al por mayor de alimentos, bebidas y tabaco con distribución en canal HORECA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COSTES FINANCIABLES: </a:t>
            </a:r>
            <a:r>
              <a:rPr lang="es-ES" sz="1000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inversiones (cerramiento terrazas, complementos), salarios, facturas, circulante, vencimientos obligaciones de pago o tributarias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CONDICIONES: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5 años (1 año de carencia) / SIN COMISIONES </a:t>
            </a:r>
          </a:p>
          <a:p>
            <a:pPr defTabSz="4921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TIPO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INTERÉS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137" dirty="0">
              <a:solidFill>
                <a:srgbClr val="6AAC9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2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es-ES" sz="1327" b="1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327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50.000</a:t>
            </a:r>
            <a:r>
              <a:rPr lang="es-ES" sz="1327" b="1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es-ES" sz="1327" b="1" dirty="0">
              <a:solidFill>
                <a:srgbClr val="6AAC91">
                  <a:lumMod val="50000"/>
                </a:srgbClr>
              </a:solidFill>
              <a:latin typeface="Century Gothic" panose="020B0502020202020204"/>
            </a:endParaRPr>
          </a:p>
        </p:txBody>
      </p:sp>
      <p:sp>
        <p:nvSpPr>
          <p:cNvPr id="36" name="Forma libre 35"/>
          <p:cNvSpPr/>
          <p:nvPr/>
        </p:nvSpPr>
        <p:spPr>
          <a:xfrm>
            <a:off x="2455811" y="5343441"/>
            <a:ext cx="1465800" cy="496552"/>
          </a:xfrm>
          <a:custGeom>
            <a:avLst/>
            <a:gdLst>
              <a:gd name="connsiteX0" fmla="*/ 0 w 2052874"/>
              <a:gd name="connsiteY0" fmla="*/ 342153 h 2873235"/>
              <a:gd name="connsiteX1" fmla="*/ 342153 w 2052874"/>
              <a:gd name="connsiteY1" fmla="*/ 0 h 2873235"/>
              <a:gd name="connsiteX2" fmla="*/ 1710721 w 2052874"/>
              <a:gd name="connsiteY2" fmla="*/ 0 h 2873235"/>
              <a:gd name="connsiteX3" fmla="*/ 2052874 w 2052874"/>
              <a:gd name="connsiteY3" fmla="*/ 342153 h 2873235"/>
              <a:gd name="connsiteX4" fmla="*/ 2052874 w 2052874"/>
              <a:gd name="connsiteY4" fmla="*/ 2531082 h 2873235"/>
              <a:gd name="connsiteX5" fmla="*/ 1710721 w 2052874"/>
              <a:gd name="connsiteY5" fmla="*/ 2873235 h 2873235"/>
              <a:gd name="connsiteX6" fmla="*/ 342153 w 2052874"/>
              <a:gd name="connsiteY6" fmla="*/ 2873235 h 2873235"/>
              <a:gd name="connsiteX7" fmla="*/ 0 w 2052874"/>
              <a:gd name="connsiteY7" fmla="*/ 2531082 h 2873235"/>
              <a:gd name="connsiteX8" fmla="*/ 0 w 2052874"/>
              <a:gd name="connsiteY8" fmla="*/ 342153 h 287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2874" h="2873235">
                <a:moveTo>
                  <a:pt x="0" y="342153"/>
                </a:moveTo>
                <a:cubicBezTo>
                  <a:pt x="0" y="153187"/>
                  <a:pt x="153187" y="0"/>
                  <a:pt x="342153" y="0"/>
                </a:cubicBezTo>
                <a:lnTo>
                  <a:pt x="1710721" y="0"/>
                </a:lnTo>
                <a:cubicBezTo>
                  <a:pt x="1899687" y="0"/>
                  <a:pt x="2052874" y="153187"/>
                  <a:pt x="2052874" y="342153"/>
                </a:cubicBezTo>
                <a:lnTo>
                  <a:pt x="2052874" y="2531082"/>
                </a:lnTo>
                <a:cubicBezTo>
                  <a:pt x="2052874" y="2720048"/>
                  <a:pt x="1899687" y="2873235"/>
                  <a:pt x="1710721" y="2873235"/>
                </a:cubicBezTo>
                <a:lnTo>
                  <a:pt x="342153" y="2873235"/>
                </a:lnTo>
                <a:cubicBezTo>
                  <a:pt x="153187" y="2873235"/>
                  <a:pt x="0" y="2720048"/>
                  <a:pt x="0" y="2531082"/>
                </a:cubicBezTo>
                <a:lnTo>
                  <a:pt x="0" y="34215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757" tIns="152757" rIns="152757" bIns="152757" numCol="1" spcCol="1270" anchor="ctr" anchorCtr="0">
            <a:noAutofit/>
          </a:bodyPr>
          <a:lstStyle/>
          <a:p>
            <a:pPr algn="ctr" defTabSz="674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“HOSTELERÍA“</a:t>
            </a:r>
            <a:endParaRPr lang="es-ES" sz="1200" b="1" dirty="0">
              <a:solidFill>
                <a:srgbClr val="A5301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531879" y="3370819"/>
            <a:ext cx="1313664" cy="2785324"/>
            <a:chOff x="2497968" y="3422356"/>
            <a:chExt cx="1313664" cy="2785324"/>
          </a:xfrm>
        </p:grpSpPr>
        <p:sp>
          <p:nvSpPr>
            <p:cNvPr id="12" name="Llamada ovalada 11"/>
            <p:cNvSpPr/>
            <p:nvPr/>
          </p:nvSpPr>
          <p:spPr>
            <a:xfrm>
              <a:off x="2544340" y="4474441"/>
              <a:ext cx="1245843" cy="372649"/>
            </a:xfrm>
            <a:prstGeom prst="wedgeEllipseCallo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 </a:t>
              </a:r>
              <a:r>
                <a:rPr lang="es-ES" sz="1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mill</a:t>
              </a:r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€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8" name="Llamada ovalada 37"/>
            <p:cNvSpPr/>
            <p:nvPr/>
          </p:nvSpPr>
          <p:spPr>
            <a:xfrm>
              <a:off x="2497968" y="3422356"/>
              <a:ext cx="1245843" cy="372649"/>
            </a:xfrm>
            <a:prstGeom prst="wedgeEllipseCallo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 </a:t>
              </a:r>
              <a:r>
                <a:rPr lang="es-ES" sz="1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mill</a:t>
              </a:r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€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9" name="Llamada ovalada 38"/>
            <p:cNvSpPr/>
            <p:nvPr/>
          </p:nvSpPr>
          <p:spPr>
            <a:xfrm>
              <a:off x="2565789" y="5835031"/>
              <a:ext cx="1245843" cy="372649"/>
            </a:xfrm>
            <a:prstGeom prst="wedgeEllipseCallo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5 </a:t>
              </a:r>
              <a:r>
                <a:rPr lang="es-ES" sz="1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mill</a:t>
              </a:r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€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0" name="Llamada ovalada 39"/>
          <p:cNvSpPr/>
          <p:nvPr/>
        </p:nvSpPr>
        <p:spPr>
          <a:xfrm>
            <a:off x="566732" y="2196694"/>
            <a:ext cx="1148869" cy="311709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 </a:t>
            </a:r>
            <a:r>
              <a:rPr lang="es-ES" sz="1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</a:t>
            </a:r>
            <a:r>
              <a:rPr lang="es-ES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€</a:t>
            </a:r>
            <a:endParaRPr lang="es-ES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Flecha derecha 40"/>
          <p:cNvSpPr/>
          <p:nvPr/>
        </p:nvSpPr>
        <p:spPr>
          <a:xfrm>
            <a:off x="3790183" y="4286423"/>
            <a:ext cx="490139" cy="272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668"/>
            <a:endParaRPr lang="es-ES" sz="1706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42" name="Flecha derecha 41"/>
          <p:cNvSpPr/>
          <p:nvPr/>
        </p:nvSpPr>
        <p:spPr>
          <a:xfrm>
            <a:off x="3790183" y="5615151"/>
            <a:ext cx="490139" cy="272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6668"/>
            <a:endParaRPr lang="es-ES" sz="1706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5" name="Forma libre 24"/>
          <p:cNvSpPr/>
          <p:nvPr/>
        </p:nvSpPr>
        <p:spPr>
          <a:xfrm>
            <a:off x="4467225" y="63279"/>
            <a:ext cx="7369175" cy="496552"/>
          </a:xfrm>
          <a:custGeom>
            <a:avLst/>
            <a:gdLst>
              <a:gd name="connsiteX0" fmla="*/ 0 w 2052874"/>
              <a:gd name="connsiteY0" fmla="*/ 342153 h 2873235"/>
              <a:gd name="connsiteX1" fmla="*/ 342153 w 2052874"/>
              <a:gd name="connsiteY1" fmla="*/ 0 h 2873235"/>
              <a:gd name="connsiteX2" fmla="*/ 1710721 w 2052874"/>
              <a:gd name="connsiteY2" fmla="*/ 0 h 2873235"/>
              <a:gd name="connsiteX3" fmla="*/ 2052874 w 2052874"/>
              <a:gd name="connsiteY3" fmla="*/ 342153 h 2873235"/>
              <a:gd name="connsiteX4" fmla="*/ 2052874 w 2052874"/>
              <a:gd name="connsiteY4" fmla="*/ 2531082 h 2873235"/>
              <a:gd name="connsiteX5" fmla="*/ 1710721 w 2052874"/>
              <a:gd name="connsiteY5" fmla="*/ 2873235 h 2873235"/>
              <a:gd name="connsiteX6" fmla="*/ 342153 w 2052874"/>
              <a:gd name="connsiteY6" fmla="*/ 2873235 h 2873235"/>
              <a:gd name="connsiteX7" fmla="*/ 0 w 2052874"/>
              <a:gd name="connsiteY7" fmla="*/ 2531082 h 2873235"/>
              <a:gd name="connsiteX8" fmla="*/ 0 w 2052874"/>
              <a:gd name="connsiteY8" fmla="*/ 342153 h 287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2874" h="2873235">
                <a:moveTo>
                  <a:pt x="0" y="342153"/>
                </a:moveTo>
                <a:cubicBezTo>
                  <a:pt x="0" y="153187"/>
                  <a:pt x="153187" y="0"/>
                  <a:pt x="342153" y="0"/>
                </a:cubicBezTo>
                <a:lnTo>
                  <a:pt x="1710721" y="0"/>
                </a:lnTo>
                <a:cubicBezTo>
                  <a:pt x="1899687" y="0"/>
                  <a:pt x="2052874" y="153187"/>
                  <a:pt x="2052874" y="342153"/>
                </a:cubicBezTo>
                <a:lnTo>
                  <a:pt x="2052874" y="2531082"/>
                </a:lnTo>
                <a:cubicBezTo>
                  <a:pt x="2052874" y="2720048"/>
                  <a:pt x="1899687" y="2873235"/>
                  <a:pt x="1710721" y="2873235"/>
                </a:cubicBezTo>
                <a:lnTo>
                  <a:pt x="342153" y="2873235"/>
                </a:lnTo>
                <a:cubicBezTo>
                  <a:pt x="153187" y="2873235"/>
                  <a:pt x="0" y="2720048"/>
                  <a:pt x="0" y="2531082"/>
                </a:cubicBezTo>
                <a:lnTo>
                  <a:pt x="0" y="34215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757" tIns="152757" rIns="152757" bIns="152757" numCol="1" spcCol="1270" anchor="ctr" anchorCtr="0">
            <a:noAutofit/>
          </a:bodyPr>
          <a:lstStyle/>
          <a:p>
            <a:pPr algn="ctr" defTabSz="674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LÍNEAS DE FINANCIACIÓN PARA AUTÓNOMOS, PYMES Y ENTIDADES DE ECONOMÍA SOCIAL </a:t>
            </a:r>
            <a:endParaRPr lang="es-ES" sz="1200" b="1" dirty="0">
              <a:solidFill>
                <a:srgbClr val="A5301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932331" y="814392"/>
            <a:ext cx="10030709" cy="1196244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Forma libre 12"/>
          <p:cNvSpPr/>
          <p:nvPr/>
        </p:nvSpPr>
        <p:spPr>
          <a:xfrm>
            <a:off x="2383401" y="4267809"/>
            <a:ext cx="7737427" cy="2378414"/>
          </a:xfrm>
          <a:custGeom>
            <a:avLst/>
            <a:gdLst>
              <a:gd name="connsiteX0" fmla="*/ 0 w 2987582"/>
              <a:gd name="connsiteY0" fmla="*/ 0 h 1750172"/>
              <a:gd name="connsiteX1" fmla="*/ 2987582 w 2987582"/>
              <a:gd name="connsiteY1" fmla="*/ 0 h 1750172"/>
              <a:gd name="connsiteX2" fmla="*/ 2987582 w 2987582"/>
              <a:gd name="connsiteY2" fmla="*/ 1750172 h 1750172"/>
              <a:gd name="connsiteX3" fmla="*/ 0 w 2987582"/>
              <a:gd name="connsiteY3" fmla="*/ 1750172 h 1750172"/>
              <a:gd name="connsiteX4" fmla="*/ 0 w 2987582"/>
              <a:gd name="connsiteY4" fmla="*/ 0 h 175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582" h="1750172">
                <a:moveTo>
                  <a:pt x="0" y="0"/>
                </a:moveTo>
                <a:lnTo>
                  <a:pt x="2987582" y="0"/>
                </a:lnTo>
                <a:lnTo>
                  <a:pt x="2987582" y="1750172"/>
                </a:lnTo>
                <a:lnTo>
                  <a:pt x="0" y="17501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999" tIns="64999" rIns="64999" bIns="64999" numCol="1" spcCol="1270" anchor="ctr" anchorCtr="0">
            <a:noAutofit/>
          </a:bodyPr>
          <a:lstStyle/>
          <a:p>
            <a:pPr marL="0" marR="0" lvl="0" indent="0" algn="ctr" defTabSz="75833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LÍNEA LIQUIDEZ EXPRES</a:t>
            </a:r>
            <a:r>
              <a:rPr kumimoji="0" lang="es-ES" sz="20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</a:t>
            </a:r>
          </a:p>
          <a:p>
            <a:pPr marL="0" marR="0" lvl="0" indent="0" algn="l" defTabSz="75833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37" b="0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Avalar operaciones de crédito y préstamo ante entidades financieras que concedan una inyección de liquidez para paliar los efectos económicos de la emergencia sanitaria provocada por la pandemia </a:t>
            </a:r>
          </a:p>
          <a:p>
            <a:pPr marL="0" marR="0" lvl="0" indent="0" algn="l" defTabSz="75833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lang="es-ES" sz="1137" dirty="0">
              <a:solidFill>
                <a:srgbClr val="6AAC91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75833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CONDICIONES: </a:t>
            </a:r>
            <a:r>
              <a:rPr kumimoji="0" lang="es-ES" sz="1137" b="0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HASTA 5 años ( hasta 2 años de carencia) </a:t>
            </a:r>
          </a:p>
          <a:p>
            <a:pPr marL="0" marR="0" lvl="0" indent="0" algn="l" defTabSz="4921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37" b="0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TIPO </a:t>
            </a:r>
            <a:r>
              <a:rPr kumimoji="0" lang="es-ES" sz="1137" b="0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INTERÉS </a:t>
            </a:r>
            <a:r>
              <a:rPr kumimoji="0" lang="es-ES" sz="1137" b="0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Euribor </a:t>
            </a:r>
            <a:r>
              <a:rPr kumimoji="0" lang="es-ES" sz="1137" b="0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kumimoji="0" lang="es-ES" sz="1137" b="0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2,30</a:t>
            </a:r>
            <a:endParaRPr kumimoji="0" lang="es-ES" sz="1137" b="0" i="0" u="none" strike="noStrike" kern="1200" cap="none" spc="0" normalizeH="0" baseline="0" noProof="0" dirty="0" smtClean="0">
              <a:ln>
                <a:noFill/>
              </a:ln>
              <a:solidFill>
                <a:srgbClr val="6AAC91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r" defTabSz="75833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327" b="1" i="0" u="none" strike="noStrike" kern="1200" cap="none" spc="0" normalizeH="0" baseline="0" noProof="0" dirty="0" smtClean="0">
                <a:ln>
                  <a:noFill/>
                </a:ln>
                <a:solidFill>
                  <a:srgbClr val="6AAC9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HASTA 300.000 €</a:t>
            </a:r>
          </a:p>
        </p:txBody>
      </p:sp>
      <p:sp>
        <p:nvSpPr>
          <p:cNvPr id="31" name="Marcador de pie de página 30"/>
          <p:cNvSpPr>
            <a:spLocks noGrp="1"/>
          </p:cNvSpPr>
          <p:nvPr>
            <p:ph type="ftr" sz="quarter" idx="11"/>
          </p:nvPr>
        </p:nvSpPr>
        <p:spPr>
          <a:xfrm>
            <a:off x="10456333" y="6858001"/>
            <a:ext cx="1720356" cy="365125"/>
          </a:xfrm>
        </p:spPr>
        <p:txBody>
          <a:bodyPr/>
          <a:lstStyle/>
          <a:p>
            <a:pPr marL="0" marR="0" lvl="0" indent="0" algn="r" defTabSz="8666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GOBIERNO DE ARAGÓN</a:t>
            </a:r>
          </a:p>
        </p:txBody>
      </p:sp>
      <p:sp>
        <p:nvSpPr>
          <p:cNvPr id="32" name="Forma libre 31"/>
          <p:cNvSpPr/>
          <p:nvPr/>
        </p:nvSpPr>
        <p:spPr>
          <a:xfrm>
            <a:off x="10212006" y="1689489"/>
            <a:ext cx="1979994" cy="185506"/>
          </a:xfrm>
          <a:custGeom>
            <a:avLst/>
            <a:gdLst>
              <a:gd name="connsiteX0" fmla="*/ 0 w 2918865"/>
              <a:gd name="connsiteY0" fmla="*/ 0 h 437762"/>
              <a:gd name="connsiteX1" fmla="*/ 486478 w 2918865"/>
              <a:gd name="connsiteY1" fmla="*/ 0 h 437762"/>
              <a:gd name="connsiteX2" fmla="*/ 486478 w 2918865"/>
              <a:gd name="connsiteY2" fmla="*/ 0 h 437762"/>
              <a:gd name="connsiteX3" fmla="*/ 1216194 w 2918865"/>
              <a:gd name="connsiteY3" fmla="*/ 0 h 437762"/>
              <a:gd name="connsiteX4" fmla="*/ 2918865 w 2918865"/>
              <a:gd name="connsiteY4" fmla="*/ 0 h 437762"/>
              <a:gd name="connsiteX5" fmla="*/ 2918865 w 2918865"/>
              <a:gd name="connsiteY5" fmla="*/ 255361 h 437762"/>
              <a:gd name="connsiteX6" fmla="*/ 2918865 w 2918865"/>
              <a:gd name="connsiteY6" fmla="*/ 255361 h 437762"/>
              <a:gd name="connsiteX7" fmla="*/ 2918865 w 2918865"/>
              <a:gd name="connsiteY7" fmla="*/ 364802 h 437762"/>
              <a:gd name="connsiteX8" fmla="*/ 2918865 w 2918865"/>
              <a:gd name="connsiteY8" fmla="*/ 437762 h 437762"/>
              <a:gd name="connsiteX9" fmla="*/ 1216194 w 2918865"/>
              <a:gd name="connsiteY9" fmla="*/ 437762 h 437762"/>
              <a:gd name="connsiteX10" fmla="*/ 851345 w 2918865"/>
              <a:gd name="connsiteY10" fmla="*/ 492482 h 437762"/>
              <a:gd name="connsiteX11" fmla="*/ 486478 w 2918865"/>
              <a:gd name="connsiteY11" fmla="*/ 437762 h 437762"/>
              <a:gd name="connsiteX12" fmla="*/ 0 w 2918865"/>
              <a:gd name="connsiteY12" fmla="*/ 437762 h 437762"/>
              <a:gd name="connsiteX13" fmla="*/ 0 w 2918865"/>
              <a:gd name="connsiteY13" fmla="*/ 364802 h 437762"/>
              <a:gd name="connsiteX14" fmla="*/ 0 w 2918865"/>
              <a:gd name="connsiteY14" fmla="*/ 255361 h 437762"/>
              <a:gd name="connsiteX15" fmla="*/ 0 w 2918865"/>
              <a:gd name="connsiteY15" fmla="*/ 255361 h 437762"/>
              <a:gd name="connsiteX16" fmla="*/ 0 w 2918865"/>
              <a:gd name="connsiteY16" fmla="*/ 0 h 43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18865" h="437762">
                <a:moveTo>
                  <a:pt x="0" y="0"/>
                </a:moveTo>
                <a:lnTo>
                  <a:pt x="486478" y="0"/>
                </a:lnTo>
                <a:lnTo>
                  <a:pt x="486478" y="0"/>
                </a:lnTo>
                <a:lnTo>
                  <a:pt x="1216194" y="0"/>
                </a:lnTo>
                <a:lnTo>
                  <a:pt x="2918865" y="0"/>
                </a:lnTo>
                <a:lnTo>
                  <a:pt x="2918865" y="255361"/>
                </a:lnTo>
                <a:lnTo>
                  <a:pt x="2918865" y="255361"/>
                </a:lnTo>
                <a:lnTo>
                  <a:pt x="2918865" y="364802"/>
                </a:lnTo>
                <a:lnTo>
                  <a:pt x="2918865" y="437762"/>
                </a:lnTo>
                <a:lnTo>
                  <a:pt x="1216194" y="437762"/>
                </a:lnTo>
                <a:lnTo>
                  <a:pt x="851345" y="492482"/>
                </a:lnTo>
                <a:lnTo>
                  <a:pt x="486478" y="437762"/>
                </a:lnTo>
                <a:lnTo>
                  <a:pt x="0" y="437762"/>
                </a:lnTo>
                <a:lnTo>
                  <a:pt x="0" y="364802"/>
                </a:lnTo>
                <a:lnTo>
                  <a:pt x="0" y="255361"/>
                </a:lnTo>
                <a:lnTo>
                  <a:pt x="0" y="2553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555" tIns="50555" rIns="50555" bIns="50555" numCol="1" spcCol="1270" anchor="ctr" anchorCtr="0">
            <a:noAutofit/>
          </a:bodyPr>
          <a:lstStyle/>
          <a:p>
            <a:pPr marL="0" marR="0" lvl="0" indent="0" algn="ctr" defTabSz="8666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37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www.sumateruel.com</a:t>
            </a:r>
            <a:endParaRPr kumimoji="0" lang="es-ES" sz="1137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Forma libre 33"/>
          <p:cNvSpPr/>
          <p:nvPr/>
        </p:nvSpPr>
        <p:spPr>
          <a:xfrm>
            <a:off x="376071" y="4205160"/>
            <a:ext cx="1874007" cy="385012"/>
          </a:xfrm>
          <a:custGeom>
            <a:avLst/>
            <a:gdLst>
              <a:gd name="connsiteX0" fmla="*/ 0 w 1703287"/>
              <a:gd name="connsiteY0" fmla="*/ 277582 h 1665490"/>
              <a:gd name="connsiteX1" fmla="*/ 277582 w 1703287"/>
              <a:gd name="connsiteY1" fmla="*/ 0 h 1665490"/>
              <a:gd name="connsiteX2" fmla="*/ 1425705 w 1703287"/>
              <a:gd name="connsiteY2" fmla="*/ 0 h 1665490"/>
              <a:gd name="connsiteX3" fmla="*/ 1703287 w 1703287"/>
              <a:gd name="connsiteY3" fmla="*/ 277582 h 1665490"/>
              <a:gd name="connsiteX4" fmla="*/ 1703287 w 1703287"/>
              <a:gd name="connsiteY4" fmla="*/ 1387908 h 1665490"/>
              <a:gd name="connsiteX5" fmla="*/ 1425705 w 1703287"/>
              <a:gd name="connsiteY5" fmla="*/ 1665490 h 1665490"/>
              <a:gd name="connsiteX6" fmla="*/ 277582 w 1703287"/>
              <a:gd name="connsiteY6" fmla="*/ 1665490 h 1665490"/>
              <a:gd name="connsiteX7" fmla="*/ 0 w 1703287"/>
              <a:gd name="connsiteY7" fmla="*/ 1387908 h 1665490"/>
              <a:gd name="connsiteX8" fmla="*/ 0 w 1703287"/>
              <a:gd name="connsiteY8" fmla="*/ 277582 h 166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287" h="1665490">
                <a:moveTo>
                  <a:pt x="0" y="277582"/>
                </a:moveTo>
                <a:cubicBezTo>
                  <a:pt x="0" y="124278"/>
                  <a:pt x="124278" y="0"/>
                  <a:pt x="277582" y="0"/>
                </a:cubicBezTo>
                <a:lnTo>
                  <a:pt x="1425705" y="0"/>
                </a:lnTo>
                <a:cubicBezTo>
                  <a:pt x="1579009" y="0"/>
                  <a:pt x="1703287" y="124278"/>
                  <a:pt x="1703287" y="277582"/>
                </a:cubicBezTo>
                <a:lnTo>
                  <a:pt x="1703287" y="1387908"/>
                </a:lnTo>
                <a:cubicBezTo>
                  <a:pt x="1703287" y="1541212"/>
                  <a:pt x="1579009" y="1665490"/>
                  <a:pt x="1425705" y="1665490"/>
                </a:cubicBezTo>
                <a:lnTo>
                  <a:pt x="277582" y="1665490"/>
                </a:lnTo>
                <a:cubicBezTo>
                  <a:pt x="124278" y="1665490"/>
                  <a:pt x="0" y="1541212"/>
                  <a:pt x="0" y="1387908"/>
                </a:cubicBezTo>
                <a:lnTo>
                  <a:pt x="0" y="27758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833" tIns="134833" rIns="134833" bIns="134833" numCol="1" spcCol="1270" anchor="ctr" anchorCtr="0">
            <a:noAutofit/>
          </a:bodyPr>
          <a:lstStyle/>
          <a:p>
            <a:pPr marL="0" marR="0" lvl="0" indent="0" algn="ctr" defTabSz="674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3010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AVALIA</a:t>
            </a:r>
            <a:r>
              <a:rPr kumimoji="0" lang="es-ES" sz="1516" b="1" i="0" u="none" strike="noStrike" kern="1200" cap="none" spc="0" normalizeH="0" baseline="0" noProof="0" dirty="0" smtClean="0">
                <a:ln>
                  <a:noFill/>
                </a:ln>
                <a:solidFill>
                  <a:srgbClr val="A53010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es-ES" sz="1516" b="1" i="0" u="none" strike="noStrike" kern="1200" cap="none" spc="0" normalizeH="0" baseline="0" noProof="0" dirty="0">
              <a:ln>
                <a:noFill/>
              </a:ln>
              <a:solidFill>
                <a:srgbClr val="A5301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rma libre 7"/>
          <p:cNvSpPr/>
          <p:nvPr/>
        </p:nvSpPr>
        <p:spPr>
          <a:xfrm>
            <a:off x="2383400" y="1478803"/>
            <a:ext cx="7737427" cy="2286203"/>
          </a:xfrm>
          <a:custGeom>
            <a:avLst/>
            <a:gdLst>
              <a:gd name="connsiteX0" fmla="*/ 0 w 2987582"/>
              <a:gd name="connsiteY0" fmla="*/ 0 h 1750172"/>
              <a:gd name="connsiteX1" fmla="*/ 2987582 w 2987582"/>
              <a:gd name="connsiteY1" fmla="*/ 0 h 1750172"/>
              <a:gd name="connsiteX2" fmla="*/ 2987582 w 2987582"/>
              <a:gd name="connsiteY2" fmla="*/ 1750172 h 1750172"/>
              <a:gd name="connsiteX3" fmla="*/ 0 w 2987582"/>
              <a:gd name="connsiteY3" fmla="*/ 1750172 h 1750172"/>
              <a:gd name="connsiteX4" fmla="*/ 0 w 2987582"/>
              <a:gd name="connsiteY4" fmla="*/ 0 h 175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582" h="1750172">
                <a:moveTo>
                  <a:pt x="0" y="0"/>
                </a:moveTo>
                <a:lnTo>
                  <a:pt x="2987582" y="0"/>
                </a:lnTo>
                <a:lnTo>
                  <a:pt x="2987582" y="1750172"/>
                </a:lnTo>
                <a:lnTo>
                  <a:pt x="0" y="175017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999" tIns="64999" rIns="64999" bIns="64999" numCol="1" spcCol="1270" anchor="ctr" anchorCtr="0">
            <a:noAutofit/>
          </a:bodyPr>
          <a:lstStyle/>
          <a:p>
            <a:pPr algn="ctr"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LÍNEA APOYO A EMPRESAS COVID-19</a:t>
            </a:r>
            <a:endParaRPr lang="es-ES" sz="20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Cubrir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necesidades de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liquidez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justificadas y provocadas por coyuntura económica derivada de la pandemia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COSTES FINANCIABLES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pagos de salarios, pagos facturas, circulante, vencimientos de obligaciones de pago o tributarias.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CONDICIONES: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HASTA 3 años ( 1 año de carencia) / SIN COMISIONES </a:t>
            </a:r>
          </a:p>
          <a:p>
            <a:pPr defTabSz="4921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>
                <a:tab pos="982663" algn="l"/>
              </a:tabLst>
            </a:pP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TIPO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INTERÉS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1,5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 - 2,5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</a:t>
            </a:r>
          </a:p>
          <a:p>
            <a:pPr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BENEFICIARIOS</a:t>
            </a:r>
            <a:r>
              <a:rPr lang="es-ES" sz="113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Autónomos y PYMES con </a:t>
            </a:r>
            <a:r>
              <a:rPr lang="es-ES" sz="1137" dirty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domicilio social y fiscal en provincia de </a:t>
            </a:r>
            <a:r>
              <a:rPr lang="es-ES" sz="113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Teruel (o centro de trabajo en provincia de Teruel)</a:t>
            </a:r>
          </a:p>
          <a:p>
            <a:pPr algn="r" defTabSz="75833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27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ENTRE</a:t>
            </a:r>
            <a:r>
              <a:rPr lang="es-ES" sz="1327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1327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5.000 y </a:t>
            </a:r>
            <a:r>
              <a:rPr lang="es-ES" sz="1327" b="1" dirty="0" smtClean="0">
                <a:solidFill>
                  <a:srgbClr val="6AAC91">
                    <a:lumMod val="50000"/>
                  </a:srgb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100.000€</a:t>
            </a:r>
            <a:endParaRPr lang="es-ES" sz="1327" b="1" dirty="0" smtClean="0">
              <a:solidFill>
                <a:srgbClr val="6AAC91">
                  <a:lumMod val="50000"/>
                </a:srgb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Forma libre 8"/>
          <p:cNvSpPr/>
          <p:nvPr/>
        </p:nvSpPr>
        <p:spPr>
          <a:xfrm>
            <a:off x="143934" y="1545039"/>
            <a:ext cx="2461942" cy="477999"/>
          </a:xfrm>
          <a:custGeom>
            <a:avLst/>
            <a:gdLst>
              <a:gd name="connsiteX0" fmla="*/ 0 w 1703287"/>
              <a:gd name="connsiteY0" fmla="*/ 277582 h 1665490"/>
              <a:gd name="connsiteX1" fmla="*/ 277582 w 1703287"/>
              <a:gd name="connsiteY1" fmla="*/ 0 h 1665490"/>
              <a:gd name="connsiteX2" fmla="*/ 1425705 w 1703287"/>
              <a:gd name="connsiteY2" fmla="*/ 0 h 1665490"/>
              <a:gd name="connsiteX3" fmla="*/ 1703287 w 1703287"/>
              <a:gd name="connsiteY3" fmla="*/ 277582 h 1665490"/>
              <a:gd name="connsiteX4" fmla="*/ 1703287 w 1703287"/>
              <a:gd name="connsiteY4" fmla="*/ 1387908 h 1665490"/>
              <a:gd name="connsiteX5" fmla="*/ 1425705 w 1703287"/>
              <a:gd name="connsiteY5" fmla="*/ 1665490 h 1665490"/>
              <a:gd name="connsiteX6" fmla="*/ 277582 w 1703287"/>
              <a:gd name="connsiteY6" fmla="*/ 1665490 h 1665490"/>
              <a:gd name="connsiteX7" fmla="*/ 0 w 1703287"/>
              <a:gd name="connsiteY7" fmla="*/ 1387908 h 1665490"/>
              <a:gd name="connsiteX8" fmla="*/ 0 w 1703287"/>
              <a:gd name="connsiteY8" fmla="*/ 277582 h 166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3287" h="1665490">
                <a:moveTo>
                  <a:pt x="0" y="277582"/>
                </a:moveTo>
                <a:cubicBezTo>
                  <a:pt x="0" y="124278"/>
                  <a:pt x="124278" y="0"/>
                  <a:pt x="277582" y="0"/>
                </a:cubicBezTo>
                <a:lnTo>
                  <a:pt x="1425705" y="0"/>
                </a:lnTo>
                <a:cubicBezTo>
                  <a:pt x="1579009" y="0"/>
                  <a:pt x="1703287" y="124278"/>
                  <a:pt x="1703287" y="277582"/>
                </a:cubicBezTo>
                <a:lnTo>
                  <a:pt x="1703287" y="1387908"/>
                </a:lnTo>
                <a:cubicBezTo>
                  <a:pt x="1703287" y="1541212"/>
                  <a:pt x="1579009" y="1665490"/>
                  <a:pt x="1425705" y="1665490"/>
                </a:cubicBezTo>
                <a:lnTo>
                  <a:pt x="277582" y="1665490"/>
                </a:lnTo>
                <a:cubicBezTo>
                  <a:pt x="124278" y="1665490"/>
                  <a:pt x="0" y="1541212"/>
                  <a:pt x="0" y="1387908"/>
                </a:cubicBezTo>
                <a:lnTo>
                  <a:pt x="0" y="277582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4833" tIns="134833" rIns="134833" bIns="134833" numCol="1" spcCol="1270" anchor="ctr" anchorCtr="0">
            <a:noAutofit/>
          </a:bodyPr>
          <a:lstStyle/>
          <a:p>
            <a:pPr marL="0" marR="0" lvl="0" indent="0" algn="ctr" defTabSz="67407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3010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SUMA TERUEL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A53010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041202" y="2010636"/>
            <a:ext cx="1208876" cy="2864032"/>
            <a:chOff x="1253067" y="1635630"/>
            <a:chExt cx="1208876" cy="2864032"/>
          </a:xfrm>
        </p:grpSpPr>
        <p:sp>
          <p:nvSpPr>
            <p:cNvPr id="10" name="Llamada ovalada 9"/>
            <p:cNvSpPr/>
            <p:nvPr/>
          </p:nvSpPr>
          <p:spPr>
            <a:xfrm>
              <a:off x="1313074" y="1635630"/>
              <a:ext cx="1148869" cy="311709"/>
            </a:xfrm>
            <a:prstGeom prst="wedgeEllipseCallo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</a:t>
              </a:r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</a:t>
              </a:r>
              <a:r>
                <a:rPr lang="es-ES" sz="1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mill</a:t>
              </a:r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€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Llamada ovalada 10"/>
            <p:cNvSpPr/>
            <p:nvPr/>
          </p:nvSpPr>
          <p:spPr>
            <a:xfrm>
              <a:off x="1253067" y="4187953"/>
              <a:ext cx="1208876" cy="311709"/>
            </a:xfrm>
            <a:prstGeom prst="wedgeEllipseCallou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40 </a:t>
              </a:r>
              <a:r>
                <a:rPr lang="es-ES" sz="1400" dirty="0" err="1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mill</a:t>
              </a:r>
              <a:r>
                <a:rPr lang="es-ES" sz="1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 €</a:t>
              </a:r>
              <a:endParaRPr lang="es-E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12" name="Forma libre 11"/>
          <p:cNvSpPr/>
          <p:nvPr/>
        </p:nvSpPr>
        <p:spPr>
          <a:xfrm>
            <a:off x="4467225" y="63279"/>
            <a:ext cx="7369175" cy="496552"/>
          </a:xfrm>
          <a:custGeom>
            <a:avLst/>
            <a:gdLst>
              <a:gd name="connsiteX0" fmla="*/ 0 w 2052874"/>
              <a:gd name="connsiteY0" fmla="*/ 342153 h 2873235"/>
              <a:gd name="connsiteX1" fmla="*/ 342153 w 2052874"/>
              <a:gd name="connsiteY1" fmla="*/ 0 h 2873235"/>
              <a:gd name="connsiteX2" fmla="*/ 1710721 w 2052874"/>
              <a:gd name="connsiteY2" fmla="*/ 0 h 2873235"/>
              <a:gd name="connsiteX3" fmla="*/ 2052874 w 2052874"/>
              <a:gd name="connsiteY3" fmla="*/ 342153 h 2873235"/>
              <a:gd name="connsiteX4" fmla="*/ 2052874 w 2052874"/>
              <a:gd name="connsiteY4" fmla="*/ 2531082 h 2873235"/>
              <a:gd name="connsiteX5" fmla="*/ 1710721 w 2052874"/>
              <a:gd name="connsiteY5" fmla="*/ 2873235 h 2873235"/>
              <a:gd name="connsiteX6" fmla="*/ 342153 w 2052874"/>
              <a:gd name="connsiteY6" fmla="*/ 2873235 h 2873235"/>
              <a:gd name="connsiteX7" fmla="*/ 0 w 2052874"/>
              <a:gd name="connsiteY7" fmla="*/ 2531082 h 2873235"/>
              <a:gd name="connsiteX8" fmla="*/ 0 w 2052874"/>
              <a:gd name="connsiteY8" fmla="*/ 342153 h 287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2874" h="2873235">
                <a:moveTo>
                  <a:pt x="0" y="342153"/>
                </a:moveTo>
                <a:cubicBezTo>
                  <a:pt x="0" y="153187"/>
                  <a:pt x="153187" y="0"/>
                  <a:pt x="342153" y="0"/>
                </a:cubicBezTo>
                <a:lnTo>
                  <a:pt x="1710721" y="0"/>
                </a:lnTo>
                <a:cubicBezTo>
                  <a:pt x="1899687" y="0"/>
                  <a:pt x="2052874" y="153187"/>
                  <a:pt x="2052874" y="342153"/>
                </a:cubicBezTo>
                <a:lnTo>
                  <a:pt x="2052874" y="2531082"/>
                </a:lnTo>
                <a:cubicBezTo>
                  <a:pt x="2052874" y="2720048"/>
                  <a:pt x="1899687" y="2873235"/>
                  <a:pt x="1710721" y="2873235"/>
                </a:cubicBezTo>
                <a:lnTo>
                  <a:pt x="342153" y="2873235"/>
                </a:lnTo>
                <a:cubicBezTo>
                  <a:pt x="153187" y="2873235"/>
                  <a:pt x="0" y="2720048"/>
                  <a:pt x="0" y="2531082"/>
                </a:cubicBezTo>
                <a:lnTo>
                  <a:pt x="0" y="34215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757" tIns="152757" rIns="152757" bIns="152757" numCol="1" spcCol="1270" anchor="ctr" anchorCtr="0">
            <a:noAutofit/>
          </a:bodyPr>
          <a:lstStyle/>
          <a:p>
            <a:pPr algn="ctr" defTabSz="67407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200" b="1" dirty="0" smtClean="0">
                <a:solidFill>
                  <a:srgbClr val="A5301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LÍNEAS DE FINANCIACIÓN PARA AUTÓNOMOS, PYMES Y ENTIDADES DE ECONOMÍA SOCIAL </a:t>
            </a:r>
            <a:endParaRPr lang="es-ES" sz="1200" b="1" dirty="0">
              <a:solidFill>
                <a:srgbClr val="A53010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rma libre 13"/>
          <p:cNvSpPr/>
          <p:nvPr/>
        </p:nvSpPr>
        <p:spPr>
          <a:xfrm>
            <a:off x="10196695" y="4304913"/>
            <a:ext cx="1979994" cy="185506"/>
          </a:xfrm>
          <a:custGeom>
            <a:avLst/>
            <a:gdLst>
              <a:gd name="connsiteX0" fmla="*/ 0 w 2918865"/>
              <a:gd name="connsiteY0" fmla="*/ 0 h 437762"/>
              <a:gd name="connsiteX1" fmla="*/ 486478 w 2918865"/>
              <a:gd name="connsiteY1" fmla="*/ 0 h 437762"/>
              <a:gd name="connsiteX2" fmla="*/ 486478 w 2918865"/>
              <a:gd name="connsiteY2" fmla="*/ 0 h 437762"/>
              <a:gd name="connsiteX3" fmla="*/ 1216194 w 2918865"/>
              <a:gd name="connsiteY3" fmla="*/ 0 h 437762"/>
              <a:gd name="connsiteX4" fmla="*/ 2918865 w 2918865"/>
              <a:gd name="connsiteY4" fmla="*/ 0 h 437762"/>
              <a:gd name="connsiteX5" fmla="*/ 2918865 w 2918865"/>
              <a:gd name="connsiteY5" fmla="*/ 255361 h 437762"/>
              <a:gd name="connsiteX6" fmla="*/ 2918865 w 2918865"/>
              <a:gd name="connsiteY6" fmla="*/ 255361 h 437762"/>
              <a:gd name="connsiteX7" fmla="*/ 2918865 w 2918865"/>
              <a:gd name="connsiteY7" fmla="*/ 364802 h 437762"/>
              <a:gd name="connsiteX8" fmla="*/ 2918865 w 2918865"/>
              <a:gd name="connsiteY8" fmla="*/ 437762 h 437762"/>
              <a:gd name="connsiteX9" fmla="*/ 1216194 w 2918865"/>
              <a:gd name="connsiteY9" fmla="*/ 437762 h 437762"/>
              <a:gd name="connsiteX10" fmla="*/ 851345 w 2918865"/>
              <a:gd name="connsiteY10" fmla="*/ 492482 h 437762"/>
              <a:gd name="connsiteX11" fmla="*/ 486478 w 2918865"/>
              <a:gd name="connsiteY11" fmla="*/ 437762 h 437762"/>
              <a:gd name="connsiteX12" fmla="*/ 0 w 2918865"/>
              <a:gd name="connsiteY12" fmla="*/ 437762 h 437762"/>
              <a:gd name="connsiteX13" fmla="*/ 0 w 2918865"/>
              <a:gd name="connsiteY13" fmla="*/ 364802 h 437762"/>
              <a:gd name="connsiteX14" fmla="*/ 0 w 2918865"/>
              <a:gd name="connsiteY14" fmla="*/ 255361 h 437762"/>
              <a:gd name="connsiteX15" fmla="*/ 0 w 2918865"/>
              <a:gd name="connsiteY15" fmla="*/ 255361 h 437762"/>
              <a:gd name="connsiteX16" fmla="*/ 0 w 2918865"/>
              <a:gd name="connsiteY16" fmla="*/ 0 h 43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18865" h="437762">
                <a:moveTo>
                  <a:pt x="0" y="0"/>
                </a:moveTo>
                <a:lnTo>
                  <a:pt x="486478" y="0"/>
                </a:lnTo>
                <a:lnTo>
                  <a:pt x="486478" y="0"/>
                </a:lnTo>
                <a:lnTo>
                  <a:pt x="1216194" y="0"/>
                </a:lnTo>
                <a:lnTo>
                  <a:pt x="2918865" y="0"/>
                </a:lnTo>
                <a:lnTo>
                  <a:pt x="2918865" y="255361"/>
                </a:lnTo>
                <a:lnTo>
                  <a:pt x="2918865" y="255361"/>
                </a:lnTo>
                <a:lnTo>
                  <a:pt x="2918865" y="364802"/>
                </a:lnTo>
                <a:lnTo>
                  <a:pt x="2918865" y="437762"/>
                </a:lnTo>
                <a:lnTo>
                  <a:pt x="1216194" y="437762"/>
                </a:lnTo>
                <a:lnTo>
                  <a:pt x="851345" y="492482"/>
                </a:lnTo>
                <a:lnTo>
                  <a:pt x="486478" y="437762"/>
                </a:lnTo>
                <a:lnTo>
                  <a:pt x="0" y="437762"/>
                </a:lnTo>
                <a:lnTo>
                  <a:pt x="0" y="364802"/>
                </a:lnTo>
                <a:lnTo>
                  <a:pt x="0" y="255361"/>
                </a:lnTo>
                <a:lnTo>
                  <a:pt x="0" y="2553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555" tIns="50555" rIns="50555" bIns="50555" numCol="1" spcCol="1270" anchor="ctr" anchorCtr="0">
            <a:noAutofit/>
          </a:bodyPr>
          <a:lstStyle/>
          <a:p>
            <a:pPr marL="0" marR="0" lvl="0" indent="0" algn="ctr" defTabSz="8666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37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www.avaliasgr.com</a:t>
            </a:r>
            <a:endParaRPr kumimoji="0" lang="es-ES" sz="1137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3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402</Words>
  <Application>Microsoft Office PowerPoint</Application>
  <PresentationFormat>Panorámica</PresentationFormat>
  <Paragraphs>55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Wingdings 3</vt:lpstr>
      <vt:lpstr>Espiral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15</cp:revision>
  <cp:lastPrinted>2021-01-15T12:35:36Z</cp:lastPrinted>
  <dcterms:created xsi:type="dcterms:W3CDTF">2021-01-15T10:18:57Z</dcterms:created>
  <dcterms:modified xsi:type="dcterms:W3CDTF">2021-01-15T12:36:34Z</dcterms:modified>
</cp:coreProperties>
</file>